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7" r:id="rId3"/>
    <p:sldId id="289" r:id="rId4"/>
    <p:sldId id="292" r:id="rId5"/>
    <p:sldId id="294" r:id="rId6"/>
    <p:sldId id="296" r:id="rId7"/>
    <p:sldId id="297" r:id="rId8"/>
    <p:sldId id="298" r:id="rId9"/>
    <p:sldId id="301" r:id="rId10"/>
    <p:sldId id="308" r:id="rId11"/>
    <p:sldId id="309" r:id="rId12"/>
    <p:sldId id="310" r:id="rId13"/>
    <p:sldId id="311" r:id="rId14"/>
    <p:sldId id="302" r:id="rId15"/>
    <p:sldId id="303" r:id="rId16"/>
    <p:sldId id="305" r:id="rId17"/>
    <p:sldId id="306" r:id="rId18"/>
    <p:sldId id="307" r:id="rId19"/>
    <p:sldId id="266"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2020-24</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a:t>
              </a:r>
              <a:r>
                <a:rPr lang="en-US" sz="1351">
                  <a:solidFill>
                    <a:schemeClr val="lt1"/>
                  </a:solidFill>
                  <a:latin typeface="Calibri"/>
                  <a:ea typeface="Calibri"/>
                  <a:cs typeface="Calibri"/>
                  <a:sym typeface="Calibri"/>
                </a:rPr>
                <a:t>: V17</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latin typeface="Times New Roman" pitchFamily="18" charset="0"/>
                <a:cs typeface="Times New Roman" pitchFamily="18" charset="0"/>
              </a:rPr>
              <a:t>HEALTH MONITORING SYSTEM FOR AUTOMOBILES(ENGINE PARAMETERS)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K. SOWMYA</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R. MOKSHITHA</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M. LOK VIGNESH</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3521B-31A5-3342-0003-C1343F2D360C}"/>
              </a:ext>
            </a:extLst>
          </p:cNvPr>
          <p:cNvSpPr>
            <a:spLocks noGrp="1"/>
          </p:cNvSpPr>
          <p:nvPr>
            <p:ph idx="1"/>
          </p:nvPr>
        </p:nvSpPr>
        <p:spPr>
          <a:xfrm>
            <a:off x="535709" y="131976"/>
            <a:ext cx="11111346" cy="6044988"/>
          </a:xfrm>
        </p:spPr>
        <p:txBody>
          <a:bodyPr/>
          <a:lstStyle/>
          <a:p>
            <a:pPr marL="50800" indent="0">
              <a:buNone/>
            </a:pPr>
            <a:r>
              <a:rPr lang="en-US" sz="2800" b="1" i="0" u="none" strike="noStrike" cap="none" dirty="0">
                <a:solidFill>
                  <a:srgbClr val="000000"/>
                </a:solidFill>
                <a:latin typeface="Montserrat"/>
                <a:ea typeface="Montserrat"/>
                <a:cs typeface="Montserrat"/>
                <a:sym typeface="Montserrat"/>
              </a:rPr>
              <a:t>                 </a:t>
            </a: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2400" b="0" i="0" u="none" strike="noStrike" cap="none" dirty="0">
              <a:solidFill>
                <a:srgbClr val="000000"/>
              </a:solidFill>
              <a:latin typeface="Arial"/>
              <a:ea typeface="Arial"/>
              <a:cs typeface="Arial"/>
              <a:sym typeface="Arial"/>
            </a:endParaRPr>
          </a:p>
          <a:p>
            <a:endParaRPr lang="en-IN" dirty="0"/>
          </a:p>
        </p:txBody>
      </p:sp>
      <p:graphicFrame>
        <p:nvGraphicFramePr>
          <p:cNvPr id="3" name="Table 2">
            <a:extLst>
              <a:ext uri="{FF2B5EF4-FFF2-40B4-BE49-F238E27FC236}">
                <a16:creationId xmlns:a16="http://schemas.microsoft.com/office/drawing/2014/main" id="{6F950C96-9486-29F4-DB51-7C67CDC9F319}"/>
              </a:ext>
            </a:extLst>
          </p:cNvPr>
          <p:cNvGraphicFramePr>
            <a:graphicFrameLocks noGrp="1"/>
          </p:cNvGraphicFramePr>
          <p:nvPr>
            <p:extLst>
              <p:ext uri="{D42A27DB-BD31-4B8C-83A1-F6EECF244321}">
                <p14:modId xmlns:p14="http://schemas.microsoft.com/office/powerpoint/2010/main" val="2907815120"/>
              </p:ext>
            </p:extLst>
          </p:nvPr>
        </p:nvGraphicFramePr>
        <p:xfrm>
          <a:off x="3628454" y="3352006"/>
          <a:ext cx="4925568" cy="304800"/>
        </p:xfrm>
        <a:graphic>
          <a:graphicData uri="http://schemas.openxmlformats.org/drawingml/2006/table">
            <a:tbl>
              <a:tblPr/>
              <a:tblGrid>
                <a:gridCol w="335280">
                  <a:extLst>
                    <a:ext uri="{9D8B030D-6E8A-4147-A177-3AD203B41FA5}">
                      <a16:colId xmlns:a16="http://schemas.microsoft.com/office/drawing/2014/main" val="2801125262"/>
                    </a:ext>
                  </a:extLst>
                </a:gridCol>
                <a:gridCol w="4590288">
                  <a:extLst>
                    <a:ext uri="{9D8B030D-6E8A-4147-A177-3AD203B41FA5}">
                      <a16:colId xmlns:a16="http://schemas.microsoft.com/office/drawing/2014/main" val="2417036650"/>
                    </a:ext>
                  </a:extLst>
                </a:gridCol>
              </a:tblGrid>
              <a:tr h="0">
                <a:tc>
                  <a:txBody>
                    <a:bodyPr/>
                    <a:lstStyle/>
                    <a:p>
                      <a:pPr fontAlgn="t"/>
                      <a:endParaRPr lang="en-IN">
                        <a:effectLst/>
                      </a:endParaRPr>
                    </a:p>
                  </a:txBody>
                  <a:tcPr marL="121920" marR="121920">
                    <a:lnL>
                      <a:noFill/>
                    </a:lnL>
                    <a:lnR>
                      <a:noFill/>
                    </a:lnR>
                    <a:lnT>
                      <a:noFill/>
                    </a:lnT>
                    <a:lnB>
                      <a:noFill/>
                    </a:lnB>
                    <a:noFill/>
                  </a:tcPr>
                </a:tc>
                <a:tc>
                  <a:txBody>
                    <a:bodyPr/>
                    <a:lstStyle/>
                    <a:p>
                      <a:endParaRPr lang="en-IN" dirty="0">
                        <a:solidFill>
                          <a:srgbClr val="222222"/>
                        </a:solidFill>
                        <a:effectLst/>
                      </a:endParaRPr>
                    </a:p>
                  </a:txBody>
                  <a:tcPr anchor="ctr">
                    <a:lnL>
                      <a:noFill/>
                    </a:lnL>
                    <a:lnR>
                      <a:noFill/>
                    </a:lnR>
                    <a:lnT>
                      <a:noFill/>
                    </a:lnT>
                    <a:lnB>
                      <a:noFill/>
                    </a:lnB>
                    <a:noFill/>
                  </a:tcPr>
                </a:tc>
                <a:extLst>
                  <a:ext uri="{0D108BD9-81ED-4DB2-BD59-A6C34878D82A}">
                    <a16:rowId xmlns:a16="http://schemas.microsoft.com/office/drawing/2014/main" val="3934977186"/>
                  </a:ext>
                </a:extLst>
              </a:tr>
            </a:tbl>
          </a:graphicData>
        </a:graphic>
      </p:graphicFrame>
      <p:pic>
        <p:nvPicPr>
          <p:cNvPr id="1026" name="Picture 2">
            <a:extLst>
              <a:ext uri="{FF2B5EF4-FFF2-40B4-BE49-F238E27FC236}">
                <a16:creationId xmlns:a16="http://schemas.microsoft.com/office/drawing/2014/main" id="{CE3D6F3C-FFB9-2A7D-9C11-4768B020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25" y="1078865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06A1D8-16A7-DD1A-57DD-92361127B1AF}"/>
              </a:ext>
            </a:extLst>
          </p:cNvPr>
          <p:cNvSpPr txBox="1"/>
          <p:nvPr/>
        </p:nvSpPr>
        <p:spPr>
          <a:xfrm>
            <a:off x="320040" y="1060704"/>
            <a:ext cx="9372600"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WiFi.h</a:t>
            </a:r>
            <a:r>
              <a:rPr lang="en-IN" b="0" dirty="0">
                <a:solidFill>
                  <a:srgbClr val="0000FF"/>
                </a:solidFill>
                <a:effectLst/>
                <a:latin typeface="Consolas" panose="020B0609020204030204" pitchFamily="49" charset="0"/>
              </a:rPr>
              <a:t>&gt;</a:t>
            </a:r>
            <a:r>
              <a:rPr lang="en-IN" b="0" dirty="0">
                <a:solidFill>
                  <a:srgbClr val="000000"/>
                </a:solidFill>
                <a:effectLst/>
                <a:latin typeface="Consolas" panose="020B0609020204030204" pitchFamily="49" charset="0"/>
              </a:rPr>
              <a:t>  </a:t>
            </a: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PubSubClient.h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r>
              <a:rPr lang="en-IN" b="0" dirty="0">
                <a:solidFill>
                  <a:srgbClr val="0000FF"/>
                </a:solidFill>
                <a:effectLst/>
                <a:latin typeface="Consolas" panose="020B0609020204030204" pitchFamily="49" charset="0"/>
              </a:rPr>
              <a:t>#include</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&lt;</a:t>
            </a:r>
            <a:r>
              <a:rPr lang="en-IN" b="0" dirty="0" err="1">
                <a:solidFill>
                  <a:srgbClr val="A31515"/>
                </a:solidFill>
                <a:effectLst/>
                <a:latin typeface="Consolas" panose="020B0609020204030204" pitchFamily="49" charset="0"/>
              </a:rPr>
              <a:t>DHTesp.h</a:t>
            </a:r>
            <a:r>
              <a:rPr lang="en-IN" b="0" dirty="0">
                <a:solidFill>
                  <a:srgbClr val="0000FF"/>
                </a:solidFill>
                <a:effectLst/>
                <a:latin typeface="Consolas" panose="020B0609020204030204" pitchFamily="49" charset="0"/>
              </a:rPr>
              <a:t>&gt;</a:t>
            </a:r>
            <a:endParaRPr lang="en-IN" b="0" dirty="0">
              <a:solidFill>
                <a:srgbClr val="000000"/>
              </a:solidFill>
              <a:effectLst/>
              <a:latin typeface="Consolas" panose="020B0609020204030204" pitchFamily="49" charset="0"/>
            </a:endParaRPr>
          </a:p>
          <a:p>
            <a:br>
              <a:rPr lang="en-IN" b="0" dirty="0">
                <a:solidFill>
                  <a:srgbClr val="000000"/>
                </a:solidFill>
                <a:effectLst/>
                <a:latin typeface="Consolas" panose="020B0609020204030204" pitchFamily="49" charset="0"/>
              </a:rPr>
            </a:b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DHT_PIN = </a:t>
            </a:r>
            <a:r>
              <a:rPr lang="en-IN" b="0" dirty="0">
                <a:solidFill>
                  <a:srgbClr val="098658"/>
                </a:solidFill>
                <a:effectLst/>
                <a:latin typeface="Consolas" panose="020B0609020204030204" pitchFamily="49" charset="0"/>
              </a:rPr>
              <a:t>15</a:t>
            </a:r>
            <a:r>
              <a:rPr lang="en-IN" b="0" dirty="0">
                <a:solidFill>
                  <a:srgbClr val="000000"/>
                </a:solidFill>
                <a:effectLst/>
                <a:latin typeface="Consolas" panose="020B0609020204030204" pitchFamily="49" charset="0"/>
              </a:rPr>
              <a:t>;  </a:t>
            </a:r>
          </a:p>
          <a:p>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"Wokwi-GUEST"</a:t>
            </a:r>
            <a:r>
              <a:rPr lang="en-IN" b="0" dirty="0">
                <a:solidFill>
                  <a:srgbClr val="000000"/>
                </a:solidFill>
                <a:effectLst/>
                <a:latin typeface="Consolas" panose="020B0609020204030204" pitchFamily="49" charset="0"/>
              </a:rPr>
              <a:t>; </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password = </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"test.mosquitto.org"</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err="1">
                <a:solidFill>
                  <a:srgbClr val="000000"/>
                </a:solidFill>
                <a:effectLst/>
                <a:latin typeface="Consolas" panose="020B0609020204030204" pitchFamily="49" charset="0"/>
              </a:rPr>
              <a:t>WiFiClient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err="1">
                <a:solidFill>
                  <a:srgbClr val="000000"/>
                </a:solidFill>
                <a:effectLst/>
                <a:latin typeface="Consolas" panose="020B0609020204030204" pitchFamily="49" charset="0"/>
              </a:rPr>
              <a:t>PubSubClient</a:t>
            </a:r>
            <a:r>
              <a:rPr lang="en-IN" b="0" dirty="0">
                <a:solidFill>
                  <a:srgbClr val="000000"/>
                </a:solidFill>
                <a:effectLst/>
                <a:latin typeface="Consolas" panose="020B0609020204030204" pitchFamily="49" charset="0"/>
              </a:rPr>
              <a:t> client(</a:t>
            </a:r>
            <a:r>
              <a:rPr lang="en-IN" b="0" dirty="0" err="1">
                <a:solidFill>
                  <a:srgbClr val="000000"/>
                </a:solidFill>
                <a:effectLst/>
                <a:latin typeface="Consolas" panose="020B0609020204030204" pitchFamily="49" charset="0"/>
              </a:rPr>
              <a:t>espClient</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temp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float</a:t>
            </a:r>
            <a:r>
              <a:rPr lang="en-IN" b="0" dirty="0">
                <a:solidFill>
                  <a:srgbClr val="000000"/>
                </a:solidFill>
                <a:effectLst/>
                <a:latin typeface="Consolas" panose="020B0609020204030204" pitchFamily="49" charset="0"/>
              </a:rPr>
              <a:t> hum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"Connecting to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endParaRPr lang="en-IN" dirty="0"/>
          </a:p>
        </p:txBody>
      </p:sp>
    </p:spTree>
    <p:extLst>
      <p:ext uri="{BB962C8B-B14F-4D97-AF65-F5344CB8AC3E}">
        <p14:creationId xmlns:p14="http://schemas.microsoft.com/office/powerpoint/2010/main" val="289211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6" name="TextBox 5">
            <a:extLst>
              <a:ext uri="{FF2B5EF4-FFF2-40B4-BE49-F238E27FC236}">
                <a16:creationId xmlns:a16="http://schemas.microsoft.com/office/drawing/2014/main" id="{5F3B790D-0854-BCB4-63DD-3339F03D20EF}"/>
              </a:ext>
            </a:extLst>
          </p:cNvPr>
          <p:cNvSpPr txBox="1"/>
          <p:nvPr/>
        </p:nvSpPr>
        <p:spPr>
          <a:xfrm>
            <a:off x="329184" y="896112"/>
            <a:ext cx="10899648" cy="5047536"/>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WiFi.mode</a:t>
            </a:r>
            <a:r>
              <a:rPr lang="en-IN" b="0" dirty="0">
                <a:solidFill>
                  <a:srgbClr val="000000"/>
                </a:solidFill>
                <a:effectLst/>
                <a:latin typeface="Consolas" panose="020B0609020204030204" pitchFamily="49" charset="0"/>
              </a:rPr>
              <a:t>(WIFI_STA);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ssid</a:t>
            </a:r>
            <a:r>
              <a:rPr lang="en-IN" b="0" dirty="0">
                <a:solidFill>
                  <a:srgbClr val="000000"/>
                </a:solidFill>
                <a:effectLst/>
                <a:latin typeface="Consolas" panose="020B0609020204030204" pitchFamily="49" charset="0"/>
              </a:rPr>
              <a:t>, password);</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WiFi.status</a:t>
            </a:r>
            <a:r>
              <a:rPr lang="en-IN" b="0" dirty="0">
                <a:solidFill>
                  <a:srgbClr val="000000"/>
                </a:solidFill>
                <a:effectLst/>
                <a:latin typeface="Consolas" panose="020B0609020204030204" pitchFamily="49" charset="0"/>
              </a:rPr>
              <a:t>() != WL_CONNECTED) { </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randomSeed</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micros</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WiFi</a:t>
            </a:r>
            <a:r>
              <a:rPr lang="en-IN" b="0" dirty="0">
                <a:solidFill>
                  <a:srgbClr val="A31515"/>
                </a:solidFill>
                <a:effectLst/>
                <a:latin typeface="Consolas" panose="020B0609020204030204" pitchFamily="49" charset="0"/>
              </a:rPr>
              <a:t> 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"IP address: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WiFi.localIP</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callback(</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 topic, </a:t>
            </a:r>
            <a:r>
              <a:rPr lang="en-IN" b="0" dirty="0">
                <a:solidFill>
                  <a:srgbClr val="0000FF"/>
                </a:solidFill>
                <a:effectLst/>
                <a:latin typeface="Consolas" panose="020B0609020204030204" pitchFamily="49" charset="0"/>
              </a:rPr>
              <a:t>byte</a:t>
            </a:r>
            <a:r>
              <a:rPr lang="en-IN" b="0" dirty="0">
                <a:solidFill>
                  <a:srgbClr val="000000"/>
                </a:solidFill>
                <a:effectLst/>
                <a:latin typeface="Consolas" panose="020B0609020204030204" pitchFamily="49" charset="0"/>
              </a:rPr>
              <a:t>* payload,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length)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"Message arrived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(topic);</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for</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int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r>
              <a:rPr lang="en-IN" b="0" dirty="0">
                <a:solidFill>
                  <a:srgbClr val="098658"/>
                </a:solidFill>
                <a:effectLst/>
                <a:latin typeface="Consolas" panose="020B0609020204030204" pitchFamily="49" charset="0"/>
              </a:rPr>
              <a:t>0</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&lt; length; </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 {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char</a:t>
            </a:r>
            <a:r>
              <a:rPr lang="en-IN" b="0" dirty="0">
                <a:solidFill>
                  <a:srgbClr val="000000"/>
                </a:solidFill>
                <a:effectLst/>
                <a:latin typeface="Consolas" panose="020B0609020204030204" pitchFamily="49" charset="0"/>
              </a:rPr>
              <a:t>)payload[</a:t>
            </a:r>
            <a:r>
              <a:rPr lang="en-IN" b="0" dirty="0" err="1">
                <a:solidFill>
                  <a:srgbClr val="000000"/>
                </a:solidFill>
                <a:effectLst/>
                <a:latin typeface="Consolas" panose="020B0609020204030204" pitchFamily="49" charset="0"/>
              </a:rPr>
              <a:t>i</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endParaRPr lang="en-IN" dirty="0"/>
          </a:p>
        </p:txBody>
      </p:sp>
    </p:spTree>
    <p:extLst>
      <p:ext uri="{BB962C8B-B14F-4D97-AF65-F5344CB8AC3E}">
        <p14:creationId xmlns:p14="http://schemas.microsoft.com/office/powerpoint/2010/main" val="213797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478423"/>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reconnect() {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while</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"Attempting MQTT connection..."</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A31515"/>
                </a:solidFill>
                <a:effectLst/>
                <a:latin typeface="Consolas" panose="020B0609020204030204" pitchFamily="49" charset="0"/>
              </a:rPr>
              <a:t>"ESP32Client-"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clientId</a:t>
            </a:r>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a:solidFill>
                  <a:srgbClr val="E97366"/>
                </a:solidFill>
                <a:effectLst/>
                <a:latin typeface="Consolas" panose="020B0609020204030204" pitchFamily="49" charset="0"/>
              </a:rPr>
              <a:t>random</a:t>
            </a:r>
            <a:r>
              <a:rPr lang="en-IN" b="0" dirty="0">
                <a:solidFill>
                  <a:srgbClr val="000000"/>
                </a:solidFill>
                <a:effectLst/>
                <a:latin typeface="Consolas" panose="020B0609020204030204" pitchFamily="49" charset="0"/>
              </a:rPr>
              <a:t>(</a:t>
            </a:r>
            <a:r>
              <a:rPr lang="en-IN" b="0" dirty="0">
                <a:solidFill>
                  <a:srgbClr val="3030C0"/>
                </a:solidFill>
                <a:effectLst/>
                <a:latin typeface="Consolas" panose="020B0609020204030204" pitchFamily="49" charset="0"/>
              </a:rPr>
              <a:t>0xffff</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HEX</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clientId.c_str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"Connected"</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/Publish"</a:t>
            </a:r>
            <a:r>
              <a:rPr lang="en-IN" b="0" dirty="0">
                <a:solidFill>
                  <a:srgbClr val="000000"/>
                </a:solidFill>
                <a:effectLst/>
                <a:latin typeface="Consolas" panose="020B0609020204030204" pitchFamily="49" charset="0"/>
              </a:rPr>
              <a:t>, </a:t>
            </a:r>
            <a:r>
              <a:rPr lang="en-IN" b="0" dirty="0">
                <a:solidFill>
                  <a:srgbClr val="A31515"/>
                </a:solidFill>
                <a:effectLst/>
                <a:latin typeface="Consolas" panose="020B0609020204030204" pitchFamily="49" charset="0"/>
              </a:rPr>
              <a:t>"Welcome"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client.subscribe</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ThinkIOT</a:t>
            </a:r>
            <a:r>
              <a:rPr lang="en-IN" b="0" dirty="0">
                <a:solidFill>
                  <a:srgbClr val="A31515"/>
                </a:solidFill>
                <a:effectLst/>
                <a:latin typeface="Consolas" panose="020B0609020204030204" pitchFamily="49" charset="0"/>
              </a:rPr>
              <a:t>/Subscribe"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 </a:t>
            </a:r>
            <a:r>
              <a:rPr lang="en-IN" b="0" dirty="0">
                <a:solidFill>
                  <a:srgbClr val="0000FF"/>
                </a:solidFill>
                <a:effectLst/>
                <a:latin typeface="Consolas" panose="020B0609020204030204" pitchFamily="49" charset="0"/>
              </a:rPr>
              <a:t>else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"failed, </a:t>
            </a:r>
            <a:r>
              <a:rPr lang="en-IN" b="0" dirty="0" err="1">
                <a:solidFill>
                  <a:srgbClr val="A31515"/>
                </a:solidFill>
                <a:effectLst/>
                <a:latin typeface="Consolas" panose="020B0609020204030204" pitchFamily="49" charset="0"/>
              </a:rPr>
              <a:t>rc</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client.state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 try again in 5 seconds"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E97366"/>
                </a:solidFill>
                <a:effectLst/>
                <a:latin typeface="Consolas" panose="020B0609020204030204" pitchFamily="49" charset="0"/>
              </a:rPr>
              <a:t>delay</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5000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E97366"/>
                </a:solidFill>
                <a:effectLst/>
                <a:latin typeface="Consolas" panose="020B0609020204030204" pitchFamily="49" charset="0"/>
              </a:rPr>
              <a:t>pinMode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 </a:t>
            </a:r>
            <a:r>
              <a:rPr lang="en-IN" b="0" dirty="0">
                <a:solidFill>
                  <a:srgbClr val="00979C"/>
                </a:solidFill>
                <a:effectLst/>
                <a:latin typeface="Consolas" panose="020B0609020204030204" pitchFamily="49" charset="0"/>
              </a:rPr>
              <a:t>OUTPUT</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begin</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115200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setup_wifi</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client.setServer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mqtt_server</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1883</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client.setCallback</a:t>
            </a:r>
            <a:r>
              <a:rPr lang="en-IN" b="0" dirty="0">
                <a:solidFill>
                  <a:srgbClr val="000000"/>
                </a:solidFill>
                <a:effectLst/>
                <a:latin typeface="Consolas" panose="020B0609020204030204" pitchFamily="49" charset="0"/>
              </a:rPr>
              <a:t>(callback);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dht.</a:t>
            </a:r>
            <a:r>
              <a:rPr lang="en-IN" b="0" dirty="0" err="1">
                <a:solidFill>
                  <a:srgbClr val="5E6D03"/>
                </a:solidFill>
                <a:effectLst/>
                <a:latin typeface="Consolas" panose="020B0609020204030204" pitchFamily="49" charset="0"/>
              </a:rPr>
              <a:t>setup</a:t>
            </a:r>
            <a:r>
              <a:rPr lang="en-IN" b="0" dirty="0">
                <a:solidFill>
                  <a:srgbClr val="000000"/>
                </a:solidFill>
                <a:effectLst/>
                <a:latin typeface="Consolas" panose="020B0609020204030204" pitchFamily="49" charset="0"/>
              </a:rPr>
              <a:t>(DHT_PIN, </a:t>
            </a:r>
            <a:r>
              <a:rPr lang="en-IN" b="0" dirty="0" err="1">
                <a:solidFill>
                  <a:srgbClr val="000000"/>
                </a:solidFill>
                <a:effectLst/>
                <a:latin typeface="Consolas" panose="020B0609020204030204" pitchFamily="49" charset="0"/>
              </a:rPr>
              <a:t>DHTesp</a:t>
            </a:r>
            <a:r>
              <a:rPr lang="en-IN" b="0" dirty="0">
                <a:solidFill>
                  <a:srgbClr val="000000"/>
                </a:solidFill>
                <a:effectLst/>
                <a:latin typeface="Consolas" panose="020B0609020204030204" pitchFamily="49" charset="0"/>
              </a:rPr>
              <a:t>::DHT22);</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295703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E0745-2051-C975-DF92-A994F2619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145C5710-AD30-93C7-79C1-695D4299B7D0}"/>
              </a:ext>
            </a:extLst>
          </p:cNvPr>
          <p:cNvSpPr txBox="1"/>
          <p:nvPr/>
        </p:nvSpPr>
        <p:spPr>
          <a:xfrm>
            <a:off x="2462784" y="303312"/>
            <a:ext cx="10137648" cy="461665"/>
          </a:xfrm>
          <a:prstGeom prst="rect">
            <a:avLst/>
          </a:prstGeom>
          <a:noFill/>
        </p:spPr>
        <p:txBody>
          <a:bodyPr wrap="square">
            <a:spAutoFit/>
          </a:bodyPr>
          <a:lstStyle/>
          <a:p>
            <a:r>
              <a:rPr lang="en-US" sz="2400" b="1" i="0" u="none" strike="noStrike" cap="none" dirty="0">
                <a:solidFill>
                  <a:srgbClr val="000000"/>
                </a:solidFill>
                <a:latin typeface="Montserrat"/>
                <a:ea typeface="Montserrat"/>
                <a:cs typeface="Montserrat"/>
                <a:sym typeface="Montserrat"/>
              </a:rPr>
              <a:t>Implementation and Results - CODE</a:t>
            </a:r>
            <a:endParaRPr lang="en-IN" sz="2400" dirty="0"/>
          </a:p>
        </p:txBody>
      </p:sp>
      <p:sp>
        <p:nvSpPr>
          <p:cNvPr id="2" name="TextBox 1">
            <a:extLst>
              <a:ext uri="{FF2B5EF4-FFF2-40B4-BE49-F238E27FC236}">
                <a16:creationId xmlns:a16="http://schemas.microsoft.com/office/drawing/2014/main" id="{F02860FF-9C31-2B08-36D3-43DAF55FBBA3}"/>
              </a:ext>
            </a:extLst>
          </p:cNvPr>
          <p:cNvSpPr txBox="1"/>
          <p:nvPr/>
        </p:nvSpPr>
        <p:spPr>
          <a:xfrm>
            <a:off x="320040" y="859536"/>
            <a:ext cx="11055096" cy="5047536"/>
          </a:xfrm>
          <a:prstGeom prst="rect">
            <a:avLst/>
          </a:prstGeom>
          <a:noFill/>
        </p:spPr>
        <p:txBody>
          <a:bodyPr wrap="square" rtlCol="0">
            <a:spAutoFit/>
          </a:bodyPr>
          <a:lstStyle/>
          <a:p>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client.connected</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reconnect();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a:t>
            </a:r>
            <a:r>
              <a:rPr lang="en-IN" b="0" dirty="0" err="1">
                <a:solidFill>
                  <a:srgbClr val="5E6D03"/>
                </a:solidFill>
                <a:effectLst/>
                <a:latin typeface="Consolas" panose="020B0609020204030204" pitchFamily="49" charset="0"/>
              </a:rPr>
              <a:t>loop</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now = </a:t>
            </a:r>
            <a:r>
              <a:rPr lang="en-IN" b="0" dirty="0" err="1">
                <a:solidFill>
                  <a:srgbClr val="E97366"/>
                </a:solidFill>
                <a:effectLst/>
                <a:latin typeface="Consolas" panose="020B0609020204030204" pitchFamily="49" charset="0"/>
              </a:rPr>
              <a:t>millis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if</a:t>
            </a:r>
            <a:r>
              <a:rPr lang="en-IN" b="0" dirty="0">
                <a:solidFill>
                  <a:srgbClr val="000000"/>
                </a:solidFill>
                <a:effectLst/>
                <a:latin typeface="Consolas" panose="020B0609020204030204" pitchFamily="49" charset="0"/>
              </a:rPr>
              <a:t> (now -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&gt; </a:t>
            </a:r>
            <a:r>
              <a:rPr lang="en-IN" b="0" dirty="0">
                <a:solidFill>
                  <a:srgbClr val="098658"/>
                </a:solidFill>
                <a:effectLst/>
                <a:latin typeface="Consolas" panose="020B0609020204030204" pitchFamily="49" charset="0"/>
              </a:rPr>
              <a:t>2000</a:t>
            </a:r>
            <a:r>
              <a:rPr lang="en-IN" b="0" dirty="0">
                <a:solidFill>
                  <a:srgbClr val="000000"/>
                </a:solidFill>
                <a:effectLst/>
                <a:latin typeface="Consolas" panose="020B0609020204030204" pitchFamily="49" charset="0"/>
              </a:rPr>
              <a:t>) { </a:t>
            </a:r>
            <a:r>
              <a:rPr lang="en-IN" b="0" dirty="0">
                <a:solidFill>
                  <a:srgbClr val="727C81"/>
                </a:solidFill>
                <a:effectLst/>
                <a:latin typeface="Consolas" panose="020B0609020204030204" pitchFamily="49" charset="0"/>
              </a:rPr>
              <a:t>//</a:t>
            </a:r>
            <a:r>
              <a:rPr lang="en-IN" b="0" dirty="0" err="1">
                <a:solidFill>
                  <a:srgbClr val="727C81"/>
                </a:solidFill>
                <a:effectLst/>
                <a:latin typeface="Consolas" panose="020B0609020204030204" pitchFamily="49" charset="0"/>
              </a:rPr>
              <a:t>perintah</a:t>
            </a:r>
            <a:r>
              <a:rPr lang="en-IN" b="0" dirty="0">
                <a:solidFill>
                  <a:srgbClr val="727C81"/>
                </a:solidFill>
                <a:effectLst/>
                <a:latin typeface="Consolas" panose="020B0609020204030204" pitchFamily="49" charset="0"/>
              </a:rPr>
              <a:t> publish data</a:t>
            </a:r>
            <a:endParaRPr lang="en-IN" b="0" dirty="0">
              <a:solidFill>
                <a:srgbClr val="000000"/>
              </a:solidFill>
              <a:effectLst/>
              <a:latin typeface="Consolas" panose="020B0609020204030204" pitchFamily="49" charset="0"/>
            </a:endParaRP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lastMsg</a:t>
            </a:r>
            <a:r>
              <a:rPr lang="en-IN" b="0" dirty="0">
                <a:solidFill>
                  <a:srgbClr val="000000"/>
                </a:solidFill>
                <a:effectLst/>
                <a:latin typeface="Consolas" panose="020B0609020204030204" pitchFamily="49" charset="0"/>
              </a:rPr>
              <a:t> = now;</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TempAndHumidity</a:t>
            </a:r>
            <a:r>
              <a:rPr lang="en-IN" b="0" dirty="0">
                <a:solidFill>
                  <a:srgbClr val="000000"/>
                </a:solidFill>
                <a:effectLst/>
                <a:latin typeface="Consolas" panose="020B0609020204030204" pitchFamily="49" charset="0"/>
              </a:rPr>
              <a:t>  data = </a:t>
            </a:r>
            <a:r>
              <a:rPr lang="en-IN" b="0" dirty="0" err="1">
                <a:solidFill>
                  <a:srgbClr val="000000"/>
                </a:solidFill>
                <a:effectLst/>
                <a:latin typeface="Consolas" panose="020B0609020204030204" pitchFamily="49" charset="0"/>
              </a:rPr>
              <a:t>dht.getTempAndHumidity</a:t>
            </a:r>
            <a:r>
              <a:rPr lang="en-IN" b="0" dirty="0">
                <a:solidFill>
                  <a:srgbClr val="000000"/>
                </a:solidFill>
                <a:effectLst/>
                <a:latin typeface="Consolas" panose="020B0609020204030204" pitchFamily="49" charset="0"/>
              </a:rPr>
              <a:t>();</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temp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data.temperature</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/temp"</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temp.c_str</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 hum = </a:t>
            </a:r>
            <a:r>
              <a:rPr lang="en-IN" b="0" dirty="0">
                <a:solidFill>
                  <a:srgbClr val="0000FF"/>
                </a:solidFill>
                <a:effectLst/>
                <a:latin typeface="Consolas" panose="020B0609020204030204" pitchFamily="49" charset="0"/>
              </a:rPr>
              <a:t>String</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data.humidity</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client.publish</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Thinkitive</a:t>
            </a:r>
            <a:r>
              <a:rPr lang="en-IN" b="0" dirty="0">
                <a:solidFill>
                  <a:srgbClr val="A31515"/>
                </a:solidFill>
                <a:effectLst/>
                <a:latin typeface="Consolas" panose="020B0609020204030204" pitchFamily="49" charset="0"/>
              </a:rPr>
              <a:t>/hum"</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hum.c_str</a:t>
            </a:r>
            <a:r>
              <a:rPr lang="en-IN" b="0" dirty="0">
                <a:solidFill>
                  <a:srgbClr val="000000"/>
                </a:solidFill>
                <a:effectLst/>
                <a:latin typeface="Consolas" panose="020B0609020204030204" pitchFamily="49" charset="0"/>
              </a:rPr>
              <a:t>());  </a:t>
            </a:r>
          </a:p>
          <a:p>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"Temperature: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(temp);</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"Humidity: "</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1" dirty="0" err="1">
                <a:solidFill>
                  <a:srgbClr val="E97366"/>
                </a:solidFill>
                <a:effectLst/>
                <a:latin typeface="Consolas" panose="020B0609020204030204" pitchFamily="49" charset="0"/>
              </a:rPr>
              <a:t>Serial</a:t>
            </a:r>
            <a:r>
              <a:rPr lang="en-IN" b="0" dirty="0" err="1">
                <a:solidFill>
                  <a:srgbClr val="000000"/>
                </a:solidFill>
                <a:effectLst/>
                <a:latin typeface="Consolas" panose="020B0609020204030204" pitchFamily="49" charset="0"/>
              </a:rPr>
              <a:t>.</a:t>
            </a:r>
            <a:r>
              <a:rPr lang="en-IN" b="0" dirty="0" err="1">
                <a:solidFill>
                  <a:srgbClr val="E97366"/>
                </a:solidFill>
                <a:effectLst/>
                <a:latin typeface="Consolas" panose="020B0609020204030204" pitchFamily="49" charset="0"/>
              </a:rPr>
              <a:t>println</a:t>
            </a:r>
            <a:r>
              <a:rPr lang="en-IN" b="0" dirty="0">
                <a:solidFill>
                  <a:srgbClr val="000000"/>
                </a:solidFill>
                <a:effectLst/>
                <a:latin typeface="Consolas" panose="020B0609020204030204" pitchFamily="49" charset="0"/>
              </a:rPr>
              <a:t>(hum);</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55346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660759"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345651" y="726132"/>
            <a:ext cx="11433393"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B28E428-F2A4-42D1-98E6-CB07C3A51B07}"/>
              </a:ext>
            </a:extLst>
          </p:cNvPr>
          <p:cNvPicPr>
            <a:picLocks noChangeAspect="1"/>
          </p:cNvPicPr>
          <p:nvPr/>
        </p:nvPicPr>
        <p:blipFill>
          <a:blip r:embed="rId2"/>
          <a:srcRect t="13348" r="3425" b="5947"/>
          <a:stretch/>
        </p:blipFill>
        <p:spPr>
          <a:xfrm>
            <a:off x="163323" y="1076364"/>
            <a:ext cx="4182433" cy="2184484"/>
          </a:xfrm>
          <a:prstGeom prst="rect">
            <a:avLst/>
          </a:prstGeom>
        </p:spPr>
      </p:pic>
      <p:pic>
        <p:nvPicPr>
          <p:cNvPr id="8" name="Picture 7">
            <a:extLst>
              <a:ext uri="{FF2B5EF4-FFF2-40B4-BE49-F238E27FC236}">
                <a16:creationId xmlns:a16="http://schemas.microsoft.com/office/drawing/2014/main" id="{A7D602D9-A1C8-AED2-66AC-58948A65AEBC}"/>
              </a:ext>
            </a:extLst>
          </p:cNvPr>
          <p:cNvPicPr>
            <a:picLocks noChangeAspect="1"/>
          </p:cNvPicPr>
          <p:nvPr/>
        </p:nvPicPr>
        <p:blipFill>
          <a:blip r:embed="rId3"/>
          <a:srcRect l="-1" t="14983" r="608" b="7444"/>
          <a:stretch/>
        </p:blipFill>
        <p:spPr>
          <a:xfrm>
            <a:off x="5376418" y="1076363"/>
            <a:ext cx="4807671" cy="2184484"/>
          </a:xfrm>
          <a:prstGeom prst="rect">
            <a:avLst/>
          </a:prstGeom>
        </p:spPr>
      </p:pic>
      <p:pic>
        <p:nvPicPr>
          <p:cNvPr id="10" name="Picture 9">
            <a:extLst>
              <a:ext uri="{FF2B5EF4-FFF2-40B4-BE49-F238E27FC236}">
                <a16:creationId xmlns:a16="http://schemas.microsoft.com/office/drawing/2014/main" id="{7A1D7D19-E673-08B1-2E22-D71D56396D16}"/>
              </a:ext>
            </a:extLst>
          </p:cNvPr>
          <p:cNvPicPr>
            <a:picLocks noChangeAspect="1"/>
          </p:cNvPicPr>
          <p:nvPr/>
        </p:nvPicPr>
        <p:blipFill>
          <a:blip r:embed="rId4"/>
          <a:srcRect l="28809" t="18007" r="32617" b="18626"/>
          <a:stretch/>
        </p:blipFill>
        <p:spPr>
          <a:xfrm>
            <a:off x="345651" y="3847178"/>
            <a:ext cx="2576828" cy="2645697"/>
          </a:xfrm>
          <a:prstGeom prst="rect">
            <a:avLst/>
          </a:prstGeom>
        </p:spPr>
      </p:pic>
      <p:pic>
        <p:nvPicPr>
          <p:cNvPr id="14" name="Picture 13">
            <a:extLst>
              <a:ext uri="{FF2B5EF4-FFF2-40B4-BE49-F238E27FC236}">
                <a16:creationId xmlns:a16="http://schemas.microsoft.com/office/drawing/2014/main" id="{E950F981-8BDB-9663-D1FE-404F228C7DD1}"/>
              </a:ext>
            </a:extLst>
          </p:cNvPr>
          <p:cNvPicPr>
            <a:picLocks noChangeAspect="1"/>
          </p:cNvPicPr>
          <p:nvPr/>
        </p:nvPicPr>
        <p:blipFill>
          <a:blip r:embed="rId5"/>
          <a:srcRect l="28905" t="37804" r="34514" b="7089"/>
          <a:stretch/>
        </p:blipFill>
        <p:spPr>
          <a:xfrm>
            <a:off x="3506771" y="3754704"/>
            <a:ext cx="2882779" cy="2714132"/>
          </a:xfrm>
          <a:prstGeom prst="rect">
            <a:avLst/>
          </a:prstGeom>
        </p:spPr>
      </p:pic>
      <p:pic>
        <p:nvPicPr>
          <p:cNvPr id="16" name="Picture 15">
            <a:extLst>
              <a:ext uri="{FF2B5EF4-FFF2-40B4-BE49-F238E27FC236}">
                <a16:creationId xmlns:a16="http://schemas.microsoft.com/office/drawing/2014/main" id="{50FF5A4D-9ECF-D5D5-A721-9C535F4037C5}"/>
              </a:ext>
            </a:extLst>
          </p:cNvPr>
          <p:cNvPicPr>
            <a:picLocks noChangeAspect="1"/>
          </p:cNvPicPr>
          <p:nvPr/>
        </p:nvPicPr>
        <p:blipFill>
          <a:blip r:embed="rId6"/>
          <a:srcRect l="17726" t="6932" r="11139" b="8981"/>
          <a:stretch/>
        </p:blipFill>
        <p:spPr>
          <a:xfrm>
            <a:off x="7135546" y="3754704"/>
            <a:ext cx="3579584" cy="2644651"/>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DE29DDA-C0F5-8CF1-0084-C5769FC09AF0}"/>
              </a:ext>
            </a:extLst>
          </p:cNvPr>
          <p:cNvPicPr>
            <a:picLocks noChangeAspect="1"/>
          </p:cNvPicPr>
          <p:nvPr/>
        </p:nvPicPr>
        <p:blipFill>
          <a:blip r:embed="rId2"/>
          <a:srcRect l="-179" t="14028" r="-193" b="7661"/>
          <a:stretch/>
        </p:blipFill>
        <p:spPr>
          <a:xfrm>
            <a:off x="345648" y="1405043"/>
            <a:ext cx="4503364" cy="2195996"/>
          </a:xfrm>
          <a:prstGeom prst="rect">
            <a:avLst/>
          </a:prstGeom>
        </p:spPr>
      </p:pic>
      <p:pic>
        <p:nvPicPr>
          <p:cNvPr id="8" name="Picture 7">
            <a:extLst>
              <a:ext uri="{FF2B5EF4-FFF2-40B4-BE49-F238E27FC236}">
                <a16:creationId xmlns:a16="http://schemas.microsoft.com/office/drawing/2014/main" id="{E606BA89-8DE5-A092-BE11-0E7AA984AEE9}"/>
              </a:ext>
            </a:extLst>
          </p:cNvPr>
          <p:cNvPicPr>
            <a:picLocks noChangeAspect="1"/>
          </p:cNvPicPr>
          <p:nvPr/>
        </p:nvPicPr>
        <p:blipFill>
          <a:blip r:embed="rId3"/>
          <a:srcRect l="30957" t="24742" r="35538" b="19175"/>
          <a:stretch/>
        </p:blipFill>
        <p:spPr>
          <a:xfrm>
            <a:off x="5073192" y="1329180"/>
            <a:ext cx="2860713" cy="2271859"/>
          </a:xfrm>
          <a:prstGeom prst="rect">
            <a:avLst/>
          </a:prstGeom>
        </p:spPr>
      </p:pic>
      <p:pic>
        <p:nvPicPr>
          <p:cNvPr id="10" name="Picture 9">
            <a:extLst>
              <a:ext uri="{FF2B5EF4-FFF2-40B4-BE49-F238E27FC236}">
                <a16:creationId xmlns:a16="http://schemas.microsoft.com/office/drawing/2014/main" id="{67772B9B-BCA2-ED34-0D8D-E19D9405192F}"/>
              </a:ext>
            </a:extLst>
          </p:cNvPr>
          <p:cNvPicPr>
            <a:picLocks noChangeAspect="1"/>
          </p:cNvPicPr>
          <p:nvPr/>
        </p:nvPicPr>
        <p:blipFill>
          <a:blip r:embed="rId4"/>
          <a:srcRect l="32159" t="39313" r="34422" b="7444"/>
          <a:stretch/>
        </p:blipFill>
        <p:spPr>
          <a:xfrm>
            <a:off x="8662118" y="1253767"/>
            <a:ext cx="2482153" cy="2175234"/>
          </a:xfrm>
          <a:prstGeom prst="rect">
            <a:avLst/>
          </a:prstGeom>
        </p:spPr>
      </p:pic>
      <p:pic>
        <p:nvPicPr>
          <p:cNvPr id="12" name="Picture 11">
            <a:extLst>
              <a:ext uri="{FF2B5EF4-FFF2-40B4-BE49-F238E27FC236}">
                <a16:creationId xmlns:a16="http://schemas.microsoft.com/office/drawing/2014/main" id="{848598ED-E4B6-EBC1-8E73-103F05C0ED38}"/>
              </a:ext>
            </a:extLst>
          </p:cNvPr>
          <p:cNvPicPr>
            <a:picLocks noChangeAspect="1"/>
          </p:cNvPicPr>
          <p:nvPr/>
        </p:nvPicPr>
        <p:blipFill>
          <a:blip r:embed="rId5"/>
          <a:srcRect l="17898" t="12708" r="10625" b="7444"/>
          <a:stretch/>
        </p:blipFill>
        <p:spPr>
          <a:xfrm>
            <a:off x="408392" y="3893269"/>
            <a:ext cx="4440620" cy="2859423"/>
          </a:xfrm>
          <a:prstGeom prst="rect">
            <a:avLst/>
          </a:prstGeom>
        </p:spPr>
      </p:pic>
      <p:pic>
        <p:nvPicPr>
          <p:cNvPr id="14" name="Picture 13">
            <a:extLst>
              <a:ext uri="{FF2B5EF4-FFF2-40B4-BE49-F238E27FC236}">
                <a16:creationId xmlns:a16="http://schemas.microsoft.com/office/drawing/2014/main" id="{6EA097D1-0B8B-F9A8-942A-09EFDC2ADBAF}"/>
              </a:ext>
            </a:extLst>
          </p:cNvPr>
          <p:cNvPicPr>
            <a:picLocks noChangeAspect="1"/>
          </p:cNvPicPr>
          <p:nvPr/>
        </p:nvPicPr>
        <p:blipFill>
          <a:blip r:embed="rId6"/>
          <a:srcRect l="-1" t="16364" r="608" b="7444"/>
          <a:stretch/>
        </p:blipFill>
        <p:spPr>
          <a:xfrm>
            <a:off x="5479026" y="3876091"/>
            <a:ext cx="5820833" cy="2788822"/>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255178" y="88996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0E0AFF1-61ED-C447-3C38-7CFBBF62CEE8}"/>
              </a:ext>
            </a:extLst>
          </p:cNvPr>
          <p:cNvPicPr>
            <a:picLocks noChangeAspect="1"/>
          </p:cNvPicPr>
          <p:nvPr/>
        </p:nvPicPr>
        <p:blipFill>
          <a:blip r:embed="rId2"/>
          <a:srcRect l="1145" t="13746" r="1776" b="5324"/>
          <a:stretch/>
        </p:blipFill>
        <p:spPr>
          <a:xfrm>
            <a:off x="450221" y="1310326"/>
            <a:ext cx="4514857" cy="2352390"/>
          </a:xfrm>
          <a:prstGeom prst="rect">
            <a:avLst/>
          </a:prstGeom>
        </p:spPr>
      </p:pic>
      <p:pic>
        <p:nvPicPr>
          <p:cNvPr id="8" name="Picture 7">
            <a:extLst>
              <a:ext uri="{FF2B5EF4-FFF2-40B4-BE49-F238E27FC236}">
                <a16:creationId xmlns:a16="http://schemas.microsoft.com/office/drawing/2014/main" id="{016559FA-7B30-6C68-A027-AFFCDD833890}"/>
              </a:ext>
            </a:extLst>
          </p:cNvPr>
          <p:cNvPicPr>
            <a:picLocks noChangeAspect="1"/>
          </p:cNvPicPr>
          <p:nvPr/>
        </p:nvPicPr>
        <p:blipFill>
          <a:blip r:embed="rId3"/>
          <a:srcRect l="31255" t="18848" r="34577" b="20602"/>
          <a:stretch/>
        </p:blipFill>
        <p:spPr>
          <a:xfrm>
            <a:off x="5363852" y="1310326"/>
            <a:ext cx="2516955" cy="2352391"/>
          </a:xfrm>
          <a:prstGeom prst="rect">
            <a:avLst/>
          </a:prstGeom>
        </p:spPr>
      </p:pic>
      <p:pic>
        <p:nvPicPr>
          <p:cNvPr id="10" name="Picture 9">
            <a:extLst>
              <a:ext uri="{FF2B5EF4-FFF2-40B4-BE49-F238E27FC236}">
                <a16:creationId xmlns:a16="http://schemas.microsoft.com/office/drawing/2014/main" id="{1A59BC70-DED5-6580-2AC9-E5F3E74928E7}"/>
              </a:ext>
            </a:extLst>
          </p:cNvPr>
          <p:cNvPicPr>
            <a:picLocks noChangeAspect="1"/>
          </p:cNvPicPr>
          <p:nvPr/>
        </p:nvPicPr>
        <p:blipFill>
          <a:blip r:embed="rId4"/>
          <a:srcRect l="31735" t="38624" r="32962" b="7011"/>
          <a:stretch/>
        </p:blipFill>
        <p:spPr>
          <a:xfrm>
            <a:off x="8279581" y="1310326"/>
            <a:ext cx="2596250" cy="2498714"/>
          </a:xfrm>
          <a:prstGeom prst="rect">
            <a:avLst/>
          </a:prstGeom>
        </p:spPr>
      </p:pic>
      <p:pic>
        <p:nvPicPr>
          <p:cNvPr id="12" name="Picture 11">
            <a:extLst>
              <a:ext uri="{FF2B5EF4-FFF2-40B4-BE49-F238E27FC236}">
                <a16:creationId xmlns:a16="http://schemas.microsoft.com/office/drawing/2014/main" id="{37FC2E23-A9FD-E3D8-C80C-7F409EAE126C}"/>
              </a:ext>
            </a:extLst>
          </p:cNvPr>
          <p:cNvPicPr>
            <a:picLocks noChangeAspect="1"/>
          </p:cNvPicPr>
          <p:nvPr/>
        </p:nvPicPr>
        <p:blipFill>
          <a:blip r:embed="rId5"/>
          <a:srcRect l="16266" t="13884" r="10882" b="7444"/>
          <a:stretch/>
        </p:blipFill>
        <p:spPr>
          <a:xfrm>
            <a:off x="450221" y="3796965"/>
            <a:ext cx="4514856" cy="2676079"/>
          </a:xfrm>
          <a:prstGeom prst="rect">
            <a:avLst/>
          </a:prstGeom>
        </p:spPr>
      </p:pic>
      <p:pic>
        <p:nvPicPr>
          <p:cNvPr id="14" name="Picture 13">
            <a:extLst>
              <a:ext uri="{FF2B5EF4-FFF2-40B4-BE49-F238E27FC236}">
                <a16:creationId xmlns:a16="http://schemas.microsoft.com/office/drawing/2014/main" id="{96CE1DB1-D973-AA15-1A95-07A98074FD45}"/>
              </a:ext>
            </a:extLst>
          </p:cNvPr>
          <p:cNvPicPr>
            <a:picLocks noChangeAspect="1"/>
          </p:cNvPicPr>
          <p:nvPr/>
        </p:nvPicPr>
        <p:blipFill>
          <a:blip r:embed="rId6"/>
          <a:srcRect l="33792" t="19107" r="15177" b="8711"/>
          <a:stretch/>
        </p:blipFill>
        <p:spPr>
          <a:xfrm>
            <a:off x="5782380" y="3809040"/>
            <a:ext cx="5322395" cy="2886347"/>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Learning Basic Topics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 – Base Papers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Implementation in NODE-RED, Wokwi, MQTTX</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Displaying dashboard in NODE-RED</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K. SOWMYA</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Wokwi code</a:t>
            </a: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Key contributions: R. MOKSHITHA</a:t>
            </a: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NODE-RED</a:t>
            </a:r>
          </a:p>
          <a:p>
            <a:pPr lvl="3"/>
            <a:r>
              <a:rPr lang="en-IN" dirty="0">
                <a:latin typeface="Verdana" panose="020B0604030504040204" pitchFamily="34" charset="0"/>
                <a:ea typeface="Verdana" panose="020B0604030504040204" pitchFamily="34" charset="0"/>
              </a:rPr>
              <a:t>Key contributions: M. LOK VIGNESH</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dirty="0" err="1">
                <a:latin typeface="Verdana" panose="020B0604030504040204" pitchFamily="34" charset="0"/>
                <a:ea typeface="Verdana" panose="020B0604030504040204" pitchFamily="34" charset="0"/>
              </a:rPr>
              <a:t>Wokwi</a:t>
            </a:r>
            <a:r>
              <a:rPr lang="en-IN" dirty="0">
                <a:latin typeface="Verdana" panose="020B0604030504040204" pitchFamily="34" charset="0"/>
                <a:ea typeface="Verdana" panose="020B0604030504040204" pitchFamily="34" charset="0"/>
              </a:rPr>
              <a:t> code, NODE-RED and MQTTX</a:t>
            </a:r>
          </a:p>
        </p:txBody>
      </p:sp>
    </p:spTree>
    <p:extLst>
      <p:ext uri="{BB962C8B-B14F-4D97-AF65-F5344CB8AC3E}">
        <p14:creationId xmlns:p14="http://schemas.microsoft.com/office/powerpoint/2010/main" val="242757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dirty="0"/>
              <a:t>This IoT-based engine health monitoring system provides an innovative solution for real-time diagnostics of both traditional Diesel/Petrol and Electric Vehicle (EV) engines. By leveraging sensors, microcontrollers, MQTT protocols, and cloud computing, it ensures timely detection of engine faults, enabling predictive maintenance and reducing downtime. The integration with a Node-RED dashboard offers an intuitive, user-friendly interface for monitoring engine performance in real-time. This system promises to enhance engine longevity, optimize performance, and lower operational costs, making it a valuable tool for fleet managers and vehicle owners alike.</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US" b="1" dirty="0"/>
              <a:t>Future Work:</a:t>
            </a:r>
          </a:p>
          <a:p>
            <a:pPr>
              <a:buFont typeface="+mj-lt"/>
              <a:buAutoNum type="arabicPeriod"/>
            </a:pPr>
            <a:r>
              <a:rPr lang="en-US" b="1" dirty="0"/>
              <a:t>Machine Learning Integration:</a:t>
            </a:r>
            <a:r>
              <a:rPr lang="en-US" dirty="0"/>
              <a:t> Future versions could incorporate machine learning to predict engine failures with greater accuracy by analyzing historical and real-time data.</a:t>
            </a:r>
          </a:p>
          <a:p>
            <a:pPr>
              <a:buFont typeface="+mj-lt"/>
              <a:buAutoNum type="arabicPeriod"/>
            </a:pPr>
            <a:r>
              <a:rPr lang="en-US" b="1" dirty="0"/>
              <a:t>Expanded Sensor Range:</a:t>
            </a:r>
            <a:r>
              <a:rPr lang="en-US" dirty="0"/>
              <a:t> Additional sensors for parameters like noise levels, emissions, and fuel consumption could provide more comprehensive diagnostics, enhancing system effectiveness.</a:t>
            </a:r>
          </a:p>
          <a:p>
            <a:pPr>
              <a:buFont typeface="+mj-lt"/>
              <a:buAutoNum type="arabicPeriod"/>
            </a:pPr>
            <a:r>
              <a:rPr lang="en-US" b="1" dirty="0"/>
              <a:t>Edge Computing:</a:t>
            </a:r>
            <a:r>
              <a:rPr lang="en-US" dirty="0"/>
              <a:t> Implementing edge computing could allow local data processing on the microcontroller, minimizing latency and reducing reliance on cloud services, particularly in areas with poor connectivity.</a:t>
            </a:r>
          </a:p>
          <a:p>
            <a:pPr>
              <a:buFont typeface="+mj-lt"/>
              <a:buAutoNum type="arabicPeriod"/>
            </a:pPr>
            <a:r>
              <a:rPr lang="en-US" b="1" dirty="0"/>
              <a:t>Automotive Ecosystem Integration:</a:t>
            </a:r>
            <a:r>
              <a:rPr lang="en-US" dirty="0"/>
              <a:t> Future iterations could integrate with vehicle telematics systems for seamless integration into automotive management platforms, providing deeper insights into fleet management and vehicle usage.</a:t>
            </a:r>
          </a:p>
          <a:p>
            <a:pPr>
              <a:buFont typeface="+mj-lt"/>
              <a:buAutoNum type="arabicPeriod"/>
            </a:pPr>
            <a:r>
              <a:rPr lang="en-US" b="1" dirty="0"/>
              <a:t>Self-Healing Capabilities:</a:t>
            </a:r>
            <a:r>
              <a:rPr lang="en-US" dirty="0"/>
              <a:t> Introducing self-healing mechanisms where detected faults are automatically corrected without human intervention would significantly enhance system reliability and reduce downtime.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759164" y="1920451"/>
            <a:ext cx="8756560" cy="369096"/>
            <a:chOff x="2759164" y="1557376"/>
            <a:chExt cx="8756560" cy="369096"/>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855206"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BU21EECE0100099</a:t>
              </a:r>
              <a:endParaRPr sz="900"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7822931" y="1557376"/>
              <a:ext cx="369279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M. LOK VIGNESH</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2759164" y="3787663"/>
            <a:ext cx="8756560" cy="369096"/>
            <a:chOff x="2759164" y="1557376"/>
            <a:chExt cx="8756560" cy="369096"/>
          </a:xfrm>
        </p:grpSpPr>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855206"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BU21EECE0100160</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7822931" y="1557376"/>
              <a:ext cx="3692793"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R. MOKSHITHA</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2759163" y="5677099"/>
            <a:ext cx="8803730" cy="372678"/>
            <a:chOff x="2711993" y="1846268"/>
            <a:chExt cx="8803730" cy="372678"/>
          </a:xfrm>
        </p:grpSpPr>
        <p:sp>
          <p:nvSpPr>
            <p:cNvPr id="24" name="Google Shape;120;p76">
              <a:extLst>
                <a:ext uri="{FF2B5EF4-FFF2-40B4-BE49-F238E27FC236}">
                  <a16:creationId xmlns:a16="http://schemas.microsoft.com/office/drawing/2014/main" id="{3D317F98-521D-0A8B-87B6-C44AAC328168}"/>
                </a:ext>
              </a:extLst>
            </p:cNvPr>
            <p:cNvSpPr/>
            <p:nvPr/>
          </p:nvSpPr>
          <p:spPr>
            <a:xfrm>
              <a:off x="2711993" y="1849850"/>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58565" y="1849850"/>
              <a:ext cx="2848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BU21EECE0100475</a:t>
              </a:r>
              <a:endParaRPr sz="900"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7775761" y="1846268"/>
              <a:ext cx="3739962"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K. SOWMYA</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1C4EEA5D-A4A5-966C-9685-5F7203EB5F68}"/>
              </a:ext>
            </a:extLst>
          </p:cNvPr>
          <p:cNvPicPr>
            <a:picLocks noChangeAspect="1"/>
          </p:cNvPicPr>
          <p:nvPr/>
        </p:nvPicPr>
        <p:blipFill>
          <a:blip r:embed="rId5"/>
          <a:stretch>
            <a:fillRect/>
          </a:stretch>
        </p:blipFill>
        <p:spPr>
          <a:xfrm>
            <a:off x="845549" y="1409351"/>
            <a:ext cx="1571384" cy="13912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7BBBCD8-F44C-6377-520D-58B0AFB33B4C}"/>
              </a:ext>
            </a:extLst>
          </p:cNvPr>
          <p:cNvPicPr>
            <a:picLocks noChangeAspect="1"/>
          </p:cNvPicPr>
          <p:nvPr/>
        </p:nvPicPr>
        <p:blipFill>
          <a:blip r:embed="rId6"/>
          <a:stretch>
            <a:fillRect/>
          </a:stretch>
        </p:blipFill>
        <p:spPr>
          <a:xfrm>
            <a:off x="900144" y="3141910"/>
            <a:ext cx="1571384" cy="15337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17">
            <a:extLst>
              <a:ext uri="{FF2B5EF4-FFF2-40B4-BE49-F238E27FC236}">
                <a16:creationId xmlns:a16="http://schemas.microsoft.com/office/drawing/2014/main" id="{569394DD-C2D6-D930-05CE-12EA95A4595D}"/>
              </a:ext>
            </a:extLst>
          </p:cNvPr>
          <p:cNvPicPr>
            <a:picLocks noChangeAspect="1"/>
          </p:cNvPicPr>
          <p:nvPr/>
        </p:nvPicPr>
        <p:blipFill>
          <a:blip r:embed="rId7"/>
          <a:stretch>
            <a:fillRect/>
          </a:stretch>
        </p:blipFill>
        <p:spPr>
          <a:xfrm>
            <a:off x="900143" y="5039153"/>
            <a:ext cx="1571385" cy="17103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462213"/>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US" dirty="0"/>
              <a:t>Reduce breakdowns, increase uptime, enhance driver safety, and minimize accident risks.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Improve fuel efficiency, enhance engine performance, and reduce emissions.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Enable predictive maintenance, optimize maintenance schedules, and reduce overall costs.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Provide peace of mind, improve customer loyalty, and offer personalized maintenance recommendations.</a:t>
            </a:r>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US" dirty="0"/>
              <a:t>Provide features that allow owners to remotely monitor and control their vehicles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Incorporate technologies like autonomous emergency braking, lane departure warning, and blind spot monitoring.</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t>Use eco-friendly materials in vehicle construction.</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2" name="Rectangle 1">
            <a:extLst>
              <a:ext uri="{FF2B5EF4-FFF2-40B4-BE49-F238E27FC236}">
                <a16:creationId xmlns:a16="http://schemas.microsoft.com/office/drawing/2014/main" id="{1812329B-9182-EB10-A52E-54A769ADDC42}"/>
              </a:ext>
            </a:extLst>
          </p:cNvPr>
          <p:cNvSpPr>
            <a:spLocks noChangeArrowheads="1"/>
          </p:cNvSpPr>
          <p:nvPr/>
        </p:nvSpPr>
        <p:spPr bwMode="auto">
          <a:xfrm>
            <a:off x="816991" y="1084186"/>
            <a:ext cx="1077797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Condition Of Engine(parameters- Engine RPM, Lub. Oil pressure, Fuel pressure, Coolant pressure, Lub. Oil temperature, Coolant pressure) or EV. </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 Vehicle Reliability and Safety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 Vehicle/Engine Performance and Efficiency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Reduce Maintenance Costs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Customer Satisfaction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1A16967-223A-0702-7E4F-62FEC120BBC8}"/>
              </a:ext>
            </a:extLst>
          </p:cNvPr>
          <p:cNvSpPr>
            <a:spLocks noChangeArrowheads="1"/>
          </p:cNvSpPr>
          <p:nvPr/>
        </p:nvSpPr>
        <p:spPr bwMode="auto">
          <a:xfrm>
            <a:off x="1014942" y="5505082"/>
            <a:ext cx="1222568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     Offer personalized maintenance plans and services based on individual driving habits and preferences.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4" name="Picture 3">
            <a:extLst>
              <a:ext uri="{FF2B5EF4-FFF2-40B4-BE49-F238E27FC236}">
                <a16:creationId xmlns:a16="http://schemas.microsoft.com/office/drawing/2014/main" id="{22A7B624-3EDA-CE53-DF90-F746C841DC0A}"/>
              </a:ext>
            </a:extLst>
          </p:cNvPr>
          <p:cNvPicPr>
            <a:picLocks noChangeAspect="1"/>
          </p:cNvPicPr>
          <p:nvPr/>
        </p:nvPicPr>
        <p:blipFill>
          <a:blip r:embed="rId5"/>
          <a:stretch>
            <a:fillRect/>
          </a:stretch>
        </p:blipFill>
        <p:spPr>
          <a:xfrm>
            <a:off x="262466" y="1831125"/>
            <a:ext cx="11594253" cy="3195749"/>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rtl="0">
              <a:lnSpc>
                <a:spcPct val="100000"/>
              </a:lnSpc>
              <a:spcBef>
                <a:spcPts val="0"/>
              </a:spcBef>
              <a:spcAft>
                <a:spcPts val="0"/>
              </a:spcAft>
              <a:buFont typeface="Arial" panose="020B0604020202020204" pitchFamily="34" charset="0"/>
              <a:buChar char="•"/>
            </a:pPr>
            <a:r>
              <a:rPr lang="en-IN" dirty="0"/>
              <a:t>Nithish Kanna J L Krishnakumar G, Muhammad Aadhil M, Dr. Ajay V P </a:t>
            </a:r>
            <a:r>
              <a:rPr lang="en-IN" b="1" dirty="0"/>
              <a:t>“</a:t>
            </a:r>
            <a:r>
              <a:rPr lang="en-US" b="1" dirty="0"/>
              <a:t>Predictive Maintenance of Motors using Machine Learning</a:t>
            </a:r>
            <a:r>
              <a:rPr lang="en-IN" b="1" dirty="0"/>
              <a:t>”,</a:t>
            </a:r>
            <a:r>
              <a:rPr lang="en-IN" dirty="0"/>
              <a:t> Kumaraguru College of Technology.</a:t>
            </a:r>
          </a:p>
          <a:p>
            <a:pPr marL="285750" marR="0" lvl="0" indent="-285750" rtl="0">
              <a:lnSpc>
                <a:spcPct val="100000"/>
              </a:lnSpc>
              <a:spcBef>
                <a:spcPts val="0"/>
              </a:spcBef>
              <a:spcAft>
                <a:spcPts val="0"/>
              </a:spcAft>
              <a:buFont typeface="Arial" panose="020B0604020202020204" pitchFamily="34" charset="0"/>
              <a:buChar char="•"/>
            </a:pPr>
            <a:r>
              <a:rPr lang="en-US" dirty="0"/>
              <a:t>H.E.G. Po~e and C.E. Fisher</a:t>
            </a:r>
            <a:r>
              <a:rPr lang="en-IN" dirty="0"/>
              <a:t> </a:t>
            </a:r>
            <a:r>
              <a:rPr lang="en-IN" b="1" dirty="0"/>
              <a:t>“</a:t>
            </a:r>
            <a:r>
              <a:rPr lang="en-US" b="1" dirty="0"/>
              <a:t>Engine Health Monitoring: Towards Total Prognostics </a:t>
            </a:r>
            <a:r>
              <a:rPr lang="en-IN" b="1" dirty="0"/>
              <a:t>”, </a:t>
            </a:r>
            <a:r>
              <a:rPr lang="en-IN" dirty="0"/>
              <a:t>United Kingdom.</a:t>
            </a:r>
          </a:p>
          <a:p>
            <a:pPr marL="285750" marR="0" lvl="0" indent="-285750" rtl="0">
              <a:lnSpc>
                <a:spcPct val="100000"/>
              </a:lnSpc>
              <a:spcBef>
                <a:spcPts val="0"/>
              </a:spcBef>
              <a:spcAft>
                <a:spcPts val="0"/>
              </a:spcAft>
              <a:buFont typeface="Arial" panose="020B0604020202020204" pitchFamily="34" charset="0"/>
              <a:buChar char="•"/>
            </a:pPr>
            <a:r>
              <a:rPr lang="en-IN" dirty="0"/>
              <a:t>Ryan Ahmed, Mohammed El Sayed, S. Andrew Gadsden, Jimi Tjong, and Saeid Habibi </a:t>
            </a:r>
            <a:r>
              <a:rPr lang="en-IN" b="1" dirty="0"/>
              <a:t>“Automotive Internal-Combustion-Engine Fault Detection and Classification Using Artificial Neural Network Techniques”, </a:t>
            </a:r>
            <a:r>
              <a:rPr lang="en-IN" dirty="0"/>
              <a:t>2015.</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Resources – Whitepaper| Application Notes |  Datasheet| Others</a:t>
            </a: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 for Automotive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Future of Automotive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Application Note: Implementing a Real-Time Health Monitoring System for Electric Vehicles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IoT Gateway for Vehicle Health Data Collection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dirty="0"/>
              <a:t>Bosch Automotive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Continental</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Vehicle Health Monitoring Platform (VHMP)</a:t>
            </a: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 for Automotive Engines</a:t>
            </a:r>
            <a:endParaRPr lang="en-US" dirty="0"/>
          </a:p>
          <a:p>
            <a:pPr marL="285750" marR="0" lvl="0" indent="-285750" rtl="0">
              <a:lnSpc>
                <a:spcPct val="100000"/>
              </a:lnSpc>
              <a:spcBef>
                <a:spcPts val="0"/>
              </a:spcBef>
              <a:spcAft>
                <a:spcPts val="0"/>
              </a:spcAft>
              <a:buFont typeface="Arial" panose="020B0604020202020204" pitchFamily="34" charset="0"/>
              <a:buChar char="•"/>
            </a:pPr>
            <a:r>
              <a:rPr lang="en-IN" dirty="0"/>
              <a:t>IoT-based Vehicle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21817" y="641778"/>
            <a:ext cx="6727044" cy="2787223"/>
            <a:chOff x="932329" y="86447"/>
            <a:chExt cx="2809256" cy="2090470"/>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32329" y="86447"/>
              <a:ext cx="1998002" cy="2090470"/>
              <a:chOff x="932329" y="86447"/>
              <a:chExt cx="1998002" cy="2090470"/>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1045731" y="762717"/>
                <a:ext cx="1884600" cy="14142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Advanced sensor technology:</a:t>
                </a:r>
                <a:r>
                  <a:rPr lang="en-US" sz="1200" b="0" i="0" dirty="0">
                    <a:solidFill>
                      <a:srgbClr val="222222"/>
                    </a:solidFill>
                    <a:effectLst/>
                    <a:latin typeface="Arial" panose="020B0604020202020204" pitchFamily="34" charset="0"/>
                  </a:rPr>
                  <a:t> The availability of accurate and reliable sensors for measuring engine parameters.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Data analytics capabilities:</a:t>
                </a:r>
                <a:r>
                  <a:rPr lang="en-US" sz="1200" b="0" i="0" dirty="0">
                    <a:solidFill>
                      <a:srgbClr val="222222"/>
                    </a:solidFill>
                    <a:effectLst/>
                    <a:latin typeface="Arial" panose="020B0604020202020204" pitchFamily="34" charset="0"/>
                  </a:rPr>
                  <a:t> The ability to process and analyze large amounts of data to identify patterns and anomalies.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Predictive maintenance potential:</a:t>
                </a:r>
                <a:r>
                  <a:rPr lang="en-US" sz="1200" b="0" i="0" dirty="0">
                    <a:solidFill>
                      <a:srgbClr val="222222"/>
                    </a:solidFill>
                    <a:effectLst/>
                    <a:latin typeface="Arial" panose="020B0604020202020204" pitchFamily="34" charset="0"/>
                  </a:rPr>
                  <a:t> The potential to prevent breakdowns and reduce maintenance costs through early detection of issues.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Improved safety:</a:t>
                </a:r>
                <a:r>
                  <a:rPr lang="en-US" sz="1200" b="0" i="0" dirty="0">
                    <a:solidFill>
                      <a:srgbClr val="222222"/>
                    </a:solidFill>
                    <a:effectLst/>
                    <a:latin typeface="Arial" panose="020B0604020202020204" pitchFamily="34" charset="0"/>
                  </a:rPr>
                  <a:t> The ability to identify and address potential safety hazards related to engine malfunctions.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Enhanced customer satisfaction:</a:t>
                </a:r>
                <a:r>
                  <a:rPr lang="en-US" sz="1200" b="0" i="0" dirty="0">
                    <a:solidFill>
                      <a:srgbClr val="222222"/>
                    </a:solidFill>
                    <a:effectLst/>
                    <a:latin typeface="Arial" panose="020B0604020202020204" pitchFamily="34" charset="0"/>
                  </a:rPr>
                  <a:t> The potential to improve customer satisfaction by providing peace of mind and reducing vehicle downtime.</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32329" y="86447"/>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878167"/>
            <a:ext cx="5364821" cy="2920420"/>
            <a:chOff x="5188548" y="1003023"/>
            <a:chExt cx="4023615" cy="1539901"/>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335665" y="1003023"/>
              <a:ext cx="2876498" cy="1539901"/>
              <a:chOff x="6335665" y="1003023"/>
              <a:chExt cx="2876498" cy="1539901"/>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69612" y="1003023"/>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1"/>
                    </a:solidFill>
                    <a:latin typeface="Fira Sans Extra Condensed Medium"/>
                    <a:ea typeface="Fira Sans Extra Condensed Medium"/>
                    <a:cs typeface="Fira Sans Extra Condensed Medium"/>
                    <a:sym typeface="Fira Sans Extra Condensed Medium"/>
                  </a:rPr>
                  <a:t>Weaknesses</a:t>
                </a:r>
                <a:endParaRPr sz="2267"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335665" y="1432623"/>
                <a:ext cx="2876498" cy="1110301"/>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Data privacy concerns:</a:t>
                </a:r>
                <a:r>
                  <a:rPr lang="en-US" sz="1200" b="0" i="0" dirty="0">
                    <a:solidFill>
                      <a:srgbClr val="222222"/>
                    </a:solidFill>
                    <a:effectLst/>
                    <a:latin typeface="Arial" panose="020B0604020202020204" pitchFamily="34" charset="0"/>
                  </a:rPr>
                  <a:t> The collection and storage of sensitive vehicle data raises privacy concerns.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Complexity of integration:</a:t>
                </a:r>
                <a:r>
                  <a:rPr lang="en-US" sz="1200" b="0" i="0" dirty="0">
                    <a:solidFill>
                      <a:srgbClr val="222222"/>
                    </a:solidFill>
                    <a:effectLst/>
                    <a:latin typeface="Arial" panose="020B0604020202020204" pitchFamily="34" charset="0"/>
                  </a:rPr>
                  <a:t> Integrating a health monitoring system with existing vehicle electronics can be complex.</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Dependency on technology:</a:t>
                </a:r>
                <a:r>
                  <a:rPr lang="en-US" sz="1200" b="0" i="0" dirty="0">
                    <a:solidFill>
                      <a:srgbClr val="222222"/>
                    </a:solidFill>
                    <a:effectLst/>
                    <a:latin typeface="Arial" panose="020B0604020202020204" pitchFamily="34" charset="0"/>
                  </a:rPr>
                  <a:t> The system's effectiveness relies on the reliability and accuracy of sensors and data analytics algorithms.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Potential for false positives or negatives:</a:t>
                </a:r>
                <a:r>
                  <a:rPr lang="en-US" sz="1200" b="0" i="0" dirty="0">
                    <a:solidFill>
                      <a:srgbClr val="222222"/>
                    </a:solidFill>
                    <a:effectLst/>
                    <a:latin typeface="Arial" panose="020B0604020202020204" pitchFamily="34" charset="0"/>
                  </a:rPr>
                  <a:t> The system may generate false alarms or fail to detect certain issues.</a:t>
                </a:r>
              </a:p>
              <a:p>
                <a:pPr marL="0" marR="0" lvl="0" indent="0" rtl="0">
                  <a:spcBef>
                    <a:spcPts val="0"/>
                  </a:spcBef>
                  <a:spcAft>
                    <a:spcPts val="0"/>
                  </a:spcAft>
                  <a:buNone/>
                </a:pPr>
                <a:endParaRPr lang="en-US" sz="1600" dirty="0">
                  <a:solidFill>
                    <a:srgbClr val="434343"/>
                  </a:solidFill>
                  <a:latin typeface="Roboto"/>
                  <a:ea typeface="Roboto"/>
                  <a:cs typeface="Roboto"/>
                  <a:sym typeface="Roboto"/>
                </a:endParaRP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7" y="3706829"/>
            <a:ext cx="4985312" cy="2586713"/>
            <a:chOff x="5188548" y="2826813"/>
            <a:chExt cx="3785354" cy="1940082"/>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295069" y="2826813"/>
              <a:ext cx="2678833" cy="1940082"/>
              <a:chOff x="6295069" y="2826813"/>
              <a:chExt cx="2678833" cy="1940082"/>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397008" y="2826813"/>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5"/>
                    </a:solidFill>
                    <a:latin typeface="Fira Sans Extra Condensed Medium"/>
                    <a:ea typeface="Fira Sans Extra Condensed Medium"/>
                    <a:cs typeface="Fira Sans Extra Condensed Medium"/>
                    <a:sym typeface="Fira Sans Extra Condensed Medium"/>
                  </a:rPr>
                  <a:t>Threats</a:t>
                </a:r>
                <a:endParaRPr sz="2267" b="1"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295069" y="3741195"/>
                <a:ext cx="2678833" cy="10257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Competitive pressures:</a:t>
                </a:r>
                <a:r>
                  <a:rPr lang="en-US" sz="1200" b="0" i="0" dirty="0">
                    <a:solidFill>
                      <a:srgbClr val="222222"/>
                    </a:solidFill>
                    <a:effectLst/>
                    <a:latin typeface="Arial" panose="020B0604020202020204" pitchFamily="34" charset="0"/>
                  </a:rPr>
                  <a:t> The emergence of competing technologies or business models may erode the market position of health monitoring systems.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Economic downturns:</a:t>
                </a:r>
                <a:r>
                  <a:rPr lang="en-US" sz="1200" b="0" i="0" dirty="0">
                    <a:solidFill>
                      <a:srgbClr val="222222"/>
                    </a:solidFill>
                    <a:effectLst/>
                    <a:latin typeface="Arial" panose="020B0604020202020204" pitchFamily="34" charset="0"/>
                  </a:rPr>
                  <a:t> Economic downturns may reduce consumer demand for advanced vehicle features, including health monitoring systems.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Regulatory changes:</a:t>
                </a:r>
                <a:r>
                  <a:rPr lang="en-US" sz="1200" b="0" i="0" dirty="0">
                    <a:solidFill>
                      <a:srgbClr val="222222"/>
                    </a:solidFill>
                    <a:effectLst/>
                    <a:latin typeface="Arial" panose="020B0604020202020204" pitchFamily="34" charset="0"/>
                  </a:rPr>
                  <a:t> Changes in regulations or standards may impact the design and implementation of health monitoring systems.</a:t>
                </a: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03737" y="3528207"/>
            <a:ext cx="6141477" cy="2688016"/>
            <a:chOff x="885734" y="2441477"/>
            <a:chExt cx="4606223" cy="2016062"/>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85734" y="2441477"/>
              <a:ext cx="3661432" cy="2016062"/>
              <a:chOff x="885734" y="2441477"/>
              <a:chExt cx="3661432" cy="2016062"/>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812152" y="2441477"/>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85734" y="3431839"/>
                <a:ext cx="3661432" cy="1025700"/>
              </a:xfrm>
              <a:prstGeom prst="rect">
                <a:avLst/>
              </a:prstGeom>
              <a:noFill/>
              <a:ln>
                <a:noFill/>
              </a:ln>
            </p:spPr>
            <p:txBody>
              <a:bodyPr spcFirstLastPara="1" wrap="square" lIns="121900" tIns="121900" rIns="121900" bIns="121900" anchor="ctr" anchorCtr="0">
                <a:noAutofit/>
              </a:bodyPr>
              <a:lstStyle/>
              <a:p>
                <a:pPr algn="l">
                  <a:buFont typeface="Arial" panose="020B0604020202020204" pitchFamily="34" charset="0"/>
                  <a:buChar char="•"/>
                </a:pPr>
                <a:r>
                  <a:rPr lang="en-US" sz="1200" b="1" i="0" dirty="0">
                    <a:solidFill>
                      <a:srgbClr val="222222"/>
                    </a:solidFill>
                    <a:effectLst/>
                    <a:latin typeface="Arial" panose="020B0604020202020204" pitchFamily="34" charset="0"/>
                  </a:rPr>
                  <a:t>Growing demand for connected vehicles:</a:t>
                </a:r>
                <a:r>
                  <a:rPr lang="en-US" sz="1200" b="0" i="0" dirty="0">
                    <a:solidFill>
                      <a:srgbClr val="222222"/>
                    </a:solidFill>
                    <a:effectLst/>
                    <a:latin typeface="Arial" panose="020B0604020202020204" pitchFamily="34" charset="0"/>
                  </a:rPr>
                  <a:t> The increasing popularity of connected vehicles presents opportunities for integrating health monitoring systems with other vehicle features.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Advancements in machine learning:</a:t>
                </a:r>
                <a:r>
                  <a:rPr lang="en-US" sz="1200" b="0" i="0" dirty="0">
                    <a:solidFill>
                      <a:srgbClr val="222222"/>
                    </a:solidFill>
                    <a:effectLst/>
                    <a:latin typeface="Arial" panose="020B0604020202020204" pitchFamily="34" charset="0"/>
                  </a:rPr>
                  <a:t> Improvements in machine learning algorithms can enhance the accuracy and reliability of predictive maintenance models.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New business models:</a:t>
                </a:r>
                <a:r>
                  <a:rPr lang="en-US" sz="1200" b="0" i="0" dirty="0">
                    <a:solidFill>
                      <a:srgbClr val="222222"/>
                    </a:solidFill>
                    <a:effectLst/>
                    <a:latin typeface="Arial" panose="020B0604020202020204" pitchFamily="34" charset="0"/>
                  </a:rPr>
                  <a:t> The development of new business models based on health monitoring data, such as usage-based insurance or predictive maintenance services.</a:t>
                </a:r>
              </a:p>
              <a:p>
                <a:pPr algn="l">
                  <a:buFont typeface="Arial" panose="020B0604020202020204" pitchFamily="34" charset="0"/>
                  <a:buChar char="•"/>
                </a:pPr>
                <a:r>
                  <a:rPr lang="en-US" sz="1200" b="1" i="0" dirty="0">
                    <a:solidFill>
                      <a:srgbClr val="222222"/>
                    </a:solidFill>
                    <a:effectLst/>
                    <a:latin typeface="Arial" panose="020B0604020202020204" pitchFamily="34" charset="0"/>
                  </a:rPr>
                  <a:t>Regulatory requirements:</a:t>
                </a:r>
                <a:r>
                  <a:rPr lang="en-US" sz="1200" b="0" i="0" dirty="0">
                    <a:solidFill>
                      <a:srgbClr val="222222"/>
                    </a:solidFill>
                    <a:effectLst/>
                    <a:latin typeface="Arial" panose="020B0604020202020204" pitchFamily="34" charset="0"/>
                  </a:rPr>
                  <a:t> The increasing emphasis on vehicle safety and emissions regulations may drive the adoption of health monitoring systems.</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301454" y="889832"/>
            <a:ext cx="11326761" cy="5735761"/>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tabLst/>
            </a:pPr>
            <a:r>
              <a:rPr lang="en-IN" b="1" dirty="0">
                <a:latin typeface="Verdana" panose="020B0604030504040204" pitchFamily="34" charset="0"/>
                <a:ea typeface="Verdana" panose="020B0604030504040204" pitchFamily="34" charset="0"/>
              </a:rPr>
              <a:t>Why: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Early detection of engine issues can prevent costly repairs and breakdowns.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Monitoring critical parameters can identify potential safety hazards, such as overheating or oil pressure loss.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Optimizing engine performance through real-time data can lead to better fuel economy.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IN" b="1" dirty="0">
                <a:latin typeface="Verdana" panose="020B0604030504040204" pitchFamily="34" charset="0"/>
                <a:ea typeface="Verdana" panose="020B0604030504040204" pitchFamily="34" charset="0"/>
              </a:rPr>
              <a:t>What: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 system that continuously monitors and records key engine parameters: Engine RPM, Lubricating Oil Pressure, Fuel Pressure, Coolant Pressure, Lubricating Oil Temperature, and Coolant Temperature.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 user interface (dashboard or app) to display real-time data and generate alerts for abnormal conditions.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Integration with existing vehicle systems (e.g., OBD-II) for data collection and communication.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This system can be installed in a variety of vehicles, including passenger cars, trucks, and commercial vehicles.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The system should operate continuously while the vehicle is in use. Data can be stored and analyzed for trend analysis and predictive maintenance.</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b="1" dirty="0">
                <a:latin typeface="Verdana" panose="020B0604030504040204" pitchFamily="34" charset="0"/>
                <a:ea typeface="Verdana" panose="020B0604030504040204" pitchFamily="34" charset="0"/>
              </a:rPr>
              <a:t>Refined Objective: </a:t>
            </a:r>
            <a:r>
              <a:rPr kumimoji="0" lang="en-US" altLang="en-US" sz="1400" i="0" u="none" strike="noStrike" cap="none" normalizeH="0" baseline="0" dirty="0">
                <a:ln>
                  <a:noFill/>
                </a:ln>
                <a:solidFill>
                  <a:schemeClr val="tx1"/>
                </a:solidFill>
                <a:effectLst/>
                <a:latin typeface="Arial" panose="020B0604020202020204" pitchFamily="34" charset="0"/>
              </a:rPr>
              <a:t>To develop a robust and cost-effective health monitoring system for automobiles that accurately measures critical engine parameters, provides real-time data visualization, and generates timely alerts to prevent breakdowns, enhance safety, and optimize vehicle performance.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12" name="Rectangle 8">
            <a:extLst>
              <a:ext uri="{FF2B5EF4-FFF2-40B4-BE49-F238E27FC236}">
                <a16:creationId xmlns:a16="http://schemas.microsoft.com/office/drawing/2014/main" id="{6529AAE2-E37A-CEAC-D3C1-4F7AC27D48F6}"/>
              </a:ext>
            </a:extLst>
          </p:cNvPr>
          <p:cNvSpPr>
            <a:spLocks noChangeArrowheads="1"/>
          </p:cNvSpPr>
          <p:nvPr/>
        </p:nvSpPr>
        <p:spPr bwMode="auto">
          <a:xfrm>
            <a:off x="301454" y="4267155"/>
            <a:ext cx="633538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Utilize sensors to measure engine 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 data acquisition and processing units to collect and analyze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Develop a user interface to display real-time data and generate alerts.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Consider cloud-based solutions for data storage and remote monitoring </a:t>
            </a:r>
          </a:p>
        </p:txBody>
      </p:sp>
    </p:spTree>
    <p:extLst>
      <p:ext uri="{BB962C8B-B14F-4D97-AF65-F5344CB8AC3E}">
        <p14:creationId xmlns:p14="http://schemas.microsoft.com/office/powerpoint/2010/main" val="391580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508845" y="889964"/>
            <a:ext cx="3193430" cy="589733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592145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55577859-B608-D0B3-4114-9148BEC61581}"/>
              </a:ext>
            </a:extLst>
          </p:cNvPr>
          <p:cNvPicPr>
            <a:picLocks noChangeAspect="1"/>
          </p:cNvPicPr>
          <p:nvPr/>
        </p:nvPicPr>
        <p:blipFill>
          <a:blip r:embed="rId2"/>
          <a:stretch>
            <a:fillRect/>
          </a:stretch>
        </p:blipFill>
        <p:spPr>
          <a:xfrm>
            <a:off x="235977" y="1383548"/>
            <a:ext cx="3193430" cy="5474452"/>
          </a:xfrm>
          <a:prstGeom prst="rect">
            <a:avLst/>
          </a:prstGeom>
        </p:spPr>
      </p:pic>
      <p:pic>
        <p:nvPicPr>
          <p:cNvPr id="9" name="Picture 8">
            <a:extLst>
              <a:ext uri="{FF2B5EF4-FFF2-40B4-BE49-F238E27FC236}">
                <a16:creationId xmlns:a16="http://schemas.microsoft.com/office/drawing/2014/main" id="{C92D9F13-EDDB-4979-85B1-8835D6F81D57}"/>
              </a:ext>
            </a:extLst>
          </p:cNvPr>
          <p:cNvPicPr>
            <a:picLocks noChangeAspect="1"/>
          </p:cNvPicPr>
          <p:nvPr/>
        </p:nvPicPr>
        <p:blipFill>
          <a:blip r:embed="rId3"/>
          <a:stretch>
            <a:fillRect/>
          </a:stretch>
        </p:blipFill>
        <p:spPr>
          <a:xfrm>
            <a:off x="3780148" y="1674495"/>
            <a:ext cx="8405183" cy="3509010"/>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marR="0" lvl="0" indent="-285750" rtl="0">
              <a:lnSpc>
                <a:spcPct val="100000"/>
              </a:lnSpc>
              <a:spcBef>
                <a:spcPts val="0"/>
              </a:spcBef>
              <a:spcAft>
                <a:spcPts val="0"/>
              </a:spcAft>
              <a:buFont typeface="Arial" panose="020B0604020202020204" pitchFamily="34" charset="0"/>
              <a:buChar char="•"/>
            </a:pPr>
            <a:r>
              <a:rPr lang="en-IN" dirty="0"/>
              <a:t>Engine Health Monitoring</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Predictive Maintenance</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Real-Time Fault Alerts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User Command Interaction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285750" marR="0" lvl="0" indent="-285750" rtl="0">
              <a:lnSpc>
                <a:spcPct val="100000"/>
              </a:lnSpc>
              <a:spcBef>
                <a:spcPts val="0"/>
              </a:spcBef>
              <a:spcAft>
                <a:spcPts val="0"/>
              </a:spcAft>
              <a:buFont typeface="Arial" panose="020B0604020202020204" pitchFamily="34" charset="0"/>
              <a:buChar char="•"/>
            </a:pPr>
            <a:r>
              <a:rPr lang="en-IN" dirty="0"/>
              <a:t>Sensor Data Collection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MQTT Data Transmission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t>Cloud Database Storage</a:t>
            </a:r>
          </a:p>
          <a:p>
            <a:pPr marL="285750" marR="0" lvl="0" indent="-285750" rtl="0">
              <a:lnSpc>
                <a:spcPct val="100000"/>
              </a:lnSpc>
              <a:spcBef>
                <a:spcPts val="0"/>
              </a:spcBef>
              <a:spcAft>
                <a:spcPts val="0"/>
              </a:spcAft>
              <a:buFont typeface="Arial" panose="020B0604020202020204" pitchFamily="34" charset="0"/>
              <a:buChar char="•"/>
            </a:pPr>
            <a:r>
              <a:rPr lang="en-IN" dirty="0"/>
              <a:t>Node-RED Data Processing</a:t>
            </a:r>
          </a:p>
          <a:p>
            <a:pPr marL="285750" marR="0" lvl="0" indent="-285750" rtl="0">
              <a:lnSpc>
                <a:spcPct val="100000"/>
              </a:lnSpc>
              <a:spcBef>
                <a:spcPts val="0"/>
              </a:spcBef>
              <a:spcAft>
                <a:spcPts val="0"/>
              </a:spcAft>
              <a:buFont typeface="Arial" panose="020B0604020202020204" pitchFamily="34" charset="0"/>
              <a:buChar char="•"/>
            </a:pPr>
            <a:r>
              <a:rPr lang="en-IN" dirty="0"/>
              <a:t>Dashboard Real-Time Update</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TotalTime>
  <Words>2030</Words>
  <Application>Microsoft Office PowerPoint</Application>
  <PresentationFormat>Widescreen</PresentationFormat>
  <Paragraphs>283</Paragraphs>
  <Slides>19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Fira Sans Extra Condensed Medium</vt:lpstr>
      <vt:lpstr>Times New Roman</vt:lpstr>
      <vt:lpstr>Roboto</vt:lpstr>
      <vt:lpstr>Montserrat</vt:lpstr>
      <vt:lpstr>Montserrat Medium</vt:lpstr>
      <vt:lpstr>Arial</vt:lpstr>
      <vt:lpstr>Verdana</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R MOKSHITHA</cp:lastModifiedBy>
  <cp:revision>22</cp:revision>
  <dcterms:created xsi:type="dcterms:W3CDTF">2021-01-07T12:40:50Z</dcterms:created>
  <dcterms:modified xsi:type="dcterms:W3CDTF">2024-10-23T17:38:08Z</dcterms:modified>
</cp:coreProperties>
</file>